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62" r:id="rId4"/>
  </p:sldIdLst>
  <p:sldSz cx="6858000" cy="9906000" type="A4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962" y="22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41550" y="685800"/>
            <a:ext cx="23749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 smtClean="0"/>
              <a:t>Click to edit Master text styles</a:t>
            </a:r>
          </a:p>
          <a:p>
            <a:pPr lvl="1"/>
            <a:r>
              <a:rPr lang="pt-PT" noProof="0" smtClean="0"/>
              <a:t>Second level</a:t>
            </a:r>
          </a:p>
          <a:p>
            <a:pPr lvl="2"/>
            <a:r>
              <a:rPr lang="pt-PT" noProof="0" smtClean="0"/>
              <a:t>Third level</a:t>
            </a:r>
          </a:p>
          <a:p>
            <a:pPr lvl="3"/>
            <a:r>
              <a:rPr lang="pt-PT" noProof="0" smtClean="0"/>
              <a:t>Fourth level</a:t>
            </a:r>
          </a:p>
          <a:p>
            <a:pPr lvl="4"/>
            <a:r>
              <a:rPr lang="pt-P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AE2436-F42B-4118-AC00-47221CCF37D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F1932-4E3B-4890-9B7B-A93D6B1AA26F}" type="slidenum">
              <a:rPr lang="pt-PT" altLang="en-US" smtClean="0"/>
              <a:pPr/>
              <a:t>1</a:t>
            </a:fld>
            <a:endParaRPr lang="pt-PT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A19143-2EC7-4A43-9786-ACD37C9CA888}" type="slidenum">
              <a:rPr lang="pt-PT" altLang="en-US" smtClean="0"/>
              <a:pPr/>
              <a:t>2</a:t>
            </a:fld>
            <a:endParaRPr lang="pt-PT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8831-3B06-4FF4-BF51-45F8B478842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B1E13-9E8B-4D28-928C-F32548571E0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8A368-BCF2-4128-A288-242D1339260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0D7D-1C71-402D-8C61-CA8BFB3F11E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F4EA1-0FCE-4F63-B718-4B7BD16A973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A90AF-8EFC-4F25-BD95-F6D4AB99B12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FC831-130C-405C-B720-9050E5F2575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69C1C-73A5-423A-B213-DBA3FFF4BE8E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4DC87-6194-41E5-BD2C-F9B1C5868C8B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5B900-22CB-4717-AD07-1B5267AC1AA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11A9-D52C-40E0-8340-903CBBDB600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en-US" smtClean="0"/>
              <a:t>Click to edit Master text styles</a:t>
            </a:r>
          </a:p>
          <a:p>
            <a:pPr lvl="1"/>
            <a:r>
              <a:rPr lang="pt-PT" altLang="en-US" smtClean="0"/>
              <a:t>Second level</a:t>
            </a:r>
          </a:p>
          <a:p>
            <a:pPr lvl="2"/>
            <a:r>
              <a:rPr lang="pt-PT" altLang="en-US" smtClean="0"/>
              <a:t>Third level</a:t>
            </a:r>
          </a:p>
          <a:p>
            <a:pPr lvl="3"/>
            <a:r>
              <a:rPr lang="pt-PT" altLang="en-US" smtClean="0"/>
              <a:t>Fourth level</a:t>
            </a:r>
          </a:p>
          <a:p>
            <a:pPr lvl="4"/>
            <a:r>
              <a:rPr lang="pt-PT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564081-F3F0-45FF-954B-26064C329FD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0" y="4016896"/>
            <a:ext cx="6858000" cy="462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b="1" dirty="0" smtClean="0">
                <a:solidFill>
                  <a:srgbClr val="000000"/>
                </a:solidFill>
                <a:latin typeface="Verdana" pitchFamily="34" charset="0"/>
              </a:rPr>
              <a:t>          Ground floor:                                                                   </a:t>
            </a:r>
            <a:r>
              <a:rPr lang="en-GB" altLang="en-US" sz="800" b="1" dirty="0" smtClean="0">
                <a:solidFill>
                  <a:srgbClr val="000000"/>
                </a:solidFill>
                <a:latin typeface="Verdana" pitchFamily="34" charset="0"/>
              </a:rPr>
              <a:t>Reference: CA</a:t>
            </a:r>
            <a:endParaRPr lang="en-US" sz="800" dirty="0" smtClean="0">
              <a:latin typeface="Verdana" pitchFamily="34" charset="0"/>
            </a:endParaRPr>
          </a:p>
          <a:p>
            <a:r>
              <a:rPr lang="en-GB" altLang="en-US" sz="1200" dirty="0" smtClean="0">
                <a:latin typeface="Verdana" pitchFamily="34" charset="0"/>
              </a:rPr>
              <a:t>                       Entrance </a:t>
            </a:r>
            <a:r>
              <a:rPr lang="en-GB" altLang="en-US" sz="1200" dirty="0">
                <a:latin typeface="Verdana" pitchFamily="34" charset="0"/>
              </a:rPr>
              <a:t>hall.</a:t>
            </a:r>
          </a:p>
          <a:p>
            <a:pPr algn="ctr"/>
            <a:r>
              <a:rPr lang="en-GB" altLang="en-US" sz="1200" dirty="0" smtClean="0">
                <a:latin typeface="Verdana" pitchFamily="34" charset="0"/>
              </a:rPr>
              <a:t>Step down to lounge </a:t>
            </a:r>
            <a:r>
              <a:rPr lang="en-GB" altLang="en-US" sz="1200" dirty="0">
                <a:latin typeface="Verdana" pitchFamily="34" charset="0"/>
              </a:rPr>
              <a:t>/ dining area </a:t>
            </a:r>
            <a:r>
              <a:rPr lang="en-GB" altLang="en-US" sz="1200" dirty="0" smtClean="0">
                <a:latin typeface="Verdana" pitchFamily="34" charset="0"/>
              </a:rPr>
              <a:t>with air conditioning </a:t>
            </a:r>
          </a:p>
          <a:p>
            <a:pPr algn="ctr"/>
            <a:r>
              <a:rPr lang="en-GB" altLang="en-US" sz="1200" dirty="0" smtClean="0">
                <a:latin typeface="Verdana" pitchFamily="34" charset="0"/>
              </a:rPr>
              <a:t>and patio doors onto terrace </a:t>
            </a:r>
            <a:r>
              <a:rPr lang="en-GB" altLang="en-US" sz="1200" dirty="0">
                <a:latin typeface="Verdana" pitchFamily="34" charset="0"/>
              </a:rPr>
              <a:t>and </a:t>
            </a:r>
            <a:r>
              <a:rPr lang="en-GB" altLang="en-US" sz="1200" dirty="0" smtClean="0">
                <a:latin typeface="Verdana" pitchFamily="34" charset="0"/>
              </a:rPr>
              <a:t>garden area with sea views.</a:t>
            </a:r>
          </a:p>
          <a:p>
            <a:pPr algn="ctr"/>
            <a:r>
              <a:rPr lang="en-GB" altLang="en-US" sz="1200" dirty="0" smtClean="0">
                <a:latin typeface="Verdana" pitchFamily="34" charset="0"/>
              </a:rPr>
              <a:t>Fully fitted kitchen.</a:t>
            </a:r>
          </a:p>
          <a:p>
            <a:pPr algn="ctr"/>
            <a:r>
              <a:rPr lang="en-GB" altLang="en-US" sz="1200" dirty="0" smtClean="0">
                <a:latin typeface="Verdana" pitchFamily="34" charset="0"/>
              </a:rPr>
              <a:t>Shower room / Guests toilet.</a:t>
            </a:r>
          </a:p>
          <a:p>
            <a:pPr algn="ctr"/>
            <a:endParaRPr lang="en-GB" altLang="en-US" sz="1200" dirty="0" smtClean="0">
              <a:latin typeface="Verdana" pitchFamily="34" charset="0"/>
            </a:endParaRPr>
          </a:p>
          <a:p>
            <a:r>
              <a:rPr lang="en-US" sz="1050" i="1" dirty="0" smtClean="0">
                <a:latin typeface="Verdana" pitchFamily="34" charset="0"/>
              </a:rPr>
              <a:t>           Stairs from the entrance area leading to the</a:t>
            </a:r>
          </a:p>
          <a:p>
            <a:r>
              <a:rPr lang="en-US" sz="1200" b="1" dirty="0" smtClean="0">
                <a:latin typeface="Verdana" pitchFamily="34" charset="0"/>
              </a:rPr>
              <a:t>          First floor:</a:t>
            </a:r>
          </a:p>
          <a:p>
            <a:pPr algn="ctr"/>
            <a:r>
              <a:rPr lang="en-GB" altLang="en-US" sz="1200" dirty="0" smtClean="0">
                <a:latin typeface="Verdana" pitchFamily="34" charset="0"/>
              </a:rPr>
              <a:t>Master </a:t>
            </a:r>
            <a:r>
              <a:rPr lang="en-GB" altLang="en-US" sz="1200" dirty="0">
                <a:latin typeface="Verdana" pitchFamily="34" charset="0"/>
              </a:rPr>
              <a:t>bedroom </a:t>
            </a:r>
            <a:r>
              <a:rPr lang="en-GB" altLang="en-US" sz="1200" dirty="0" smtClean="0">
                <a:latin typeface="Verdana" pitchFamily="34" charset="0"/>
              </a:rPr>
              <a:t>with air conditioning, fitted wardrobes </a:t>
            </a:r>
          </a:p>
          <a:p>
            <a:pPr algn="ctr"/>
            <a:r>
              <a:rPr lang="en-GB" altLang="en-US" sz="1200" dirty="0" smtClean="0">
                <a:latin typeface="Verdana" pitchFamily="34" charset="0"/>
              </a:rPr>
              <a:t>and patio doors onto small balcony with sea views.</a:t>
            </a:r>
          </a:p>
          <a:p>
            <a:pPr algn="ctr"/>
            <a:r>
              <a:rPr lang="en-GB" altLang="en-US" sz="1200" dirty="0" smtClean="0">
                <a:latin typeface="Verdana" pitchFamily="34" charset="0"/>
              </a:rPr>
              <a:t>Family Bathroom. </a:t>
            </a:r>
            <a:endParaRPr lang="en-GB" altLang="en-US" sz="1200" dirty="0">
              <a:latin typeface="Verdana" pitchFamily="34" charset="0"/>
            </a:endParaRPr>
          </a:p>
          <a:p>
            <a:pPr algn="ctr"/>
            <a:r>
              <a:rPr lang="en-GB" altLang="en-US" sz="1200" dirty="0">
                <a:latin typeface="Verdana" pitchFamily="34" charset="0"/>
              </a:rPr>
              <a:t>Twin Bedroom with fitted </a:t>
            </a:r>
            <a:r>
              <a:rPr lang="en-GB" altLang="en-US" sz="1200" dirty="0" smtClean="0">
                <a:latin typeface="Verdana" pitchFamily="34" charset="0"/>
              </a:rPr>
              <a:t>wardrobes, air conditioning </a:t>
            </a:r>
          </a:p>
          <a:p>
            <a:pPr algn="ctr"/>
            <a:r>
              <a:rPr lang="en-GB" altLang="en-US" sz="1200" dirty="0" smtClean="0">
                <a:latin typeface="Verdana" pitchFamily="34" charset="0"/>
              </a:rPr>
              <a:t>and patio door onto a Juliet balcony.</a:t>
            </a:r>
            <a:endParaRPr lang="en-GB" altLang="en-US" sz="1200" dirty="0">
              <a:latin typeface="Verdana" pitchFamily="34" charset="0"/>
            </a:endParaRPr>
          </a:p>
          <a:p>
            <a:pPr algn="ctr"/>
            <a:r>
              <a:rPr lang="en-GB" altLang="en-US" sz="1200" dirty="0" smtClean="0">
                <a:latin typeface="Verdana" pitchFamily="34" charset="0"/>
              </a:rPr>
              <a:t>Fully </a:t>
            </a:r>
            <a:r>
              <a:rPr lang="en-GB" altLang="en-US" sz="1200" dirty="0">
                <a:latin typeface="Verdana" pitchFamily="34" charset="0"/>
              </a:rPr>
              <a:t>Furnished</a:t>
            </a:r>
            <a:r>
              <a:rPr lang="en-GB" altLang="en-US" sz="1200" dirty="0" smtClean="0">
                <a:latin typeface="Verdana" pitchFamily="34" charset="0"/>
              </a:rPr>
              <a:t>.</a:t>
            </a:r>
          </a:p>
          <a:p>
            <a:pPr algn="ctr"/>
            <a:endParaRPr lang="en-GB" altLang="en-US" sz="1200" dirty="0">
              <a:latin typeface="Verdana" pitchFamily="34" charset="0"/>
            </a:endParaRPr>
          </a:p>
          <a:p>
            <a:pPr algn="ctr"/>
            <a:r>
              <a:rPr lang="en-GB" altLang="en-US" sz="1200" b="1" dirty="0">
                <a:latin typeface="Verdana" pitchFamily="34" charset="0"/>
              </a:rPr>
              <a:t>Please note the period dates </a:t>
            </a:r>
            <a:r>
              <a:rPr lang="en-GB" altLang="en-US" sz="1200" b="1" dirty="0" smtClean="0">
                <a:latin typeface="Verdana" pitchFamily="34" charset="0"/>
              </a:rPr>
              <a:t>rotate each </a:t>
            </a:r>
            <a:r>
              <a:rPr lang="en-GB" altLang="en-US" sz="1200" b="1" dirty="0">
                <a:latin typeface="Verdana" pitchFamily="34" charset="0"/>
              </a:rPr>
              <a:t>year, for </a:t>
            </a:r>
            <a:r>
              <a:rPr lang="en-GB" altLang="en-US" sz="1200" b="1" dirty="0" smtClean="0">
                <a:latin typeface="Verdana" pitchFamily="34" charset="0"/>
              </a:rPr>
              <a:t>2021 </a:t>
            </a:r>
            <a:r>
              <a:rPr lang="en-GB" altLang="en-US" sz="1200" b="1" dirty="0">
                <a:latin typeface="Verdana" pitchFamily="34" charset="0"/>
              </a:rPr>
              <a:t>they are:</a:t>
            </a:r>
          </a:p>
          <a:p>
            <a:pPr algn="ctr"/>
            <a:r>
              <a:rPr lang="en-GB" altLang="en-US" sz="1200" b="1" dirty="0" smtClean="0">
                <a:latin typeface="Verdana" pitchFamily="34" charset="0"/>
              </a:rPr>
              <a:t>Period </a:t>
            </a:r>
            <a:r>
              <a:rPr lang="en-GB" altLang="en-US" sz="1200" b="1" dirty="0" smtClean="0">
                <a:latin typeface="Verdana" pitchFamily="34" charset="0"/>
              </a:rPr>
              <a:t>A: April, August and December</a:t>
            </a:r>
            <a:endParaRPr lang="en-GB" altLang="en-US" sz="1200" b="1" dirty="0" smtClean="0">
              <a:latin typeface="Verdana" pitchFamily="34" charset="0"/>
            </a:endParaRPr>
          </a:p>
          <a:p>
            <a:pPr algn="ctr"/>
            <a:endParaRPr lang="en-GB" altLang="en-US" sz="1200" b="1" dirty="0">
              <a:latin typeface="Verdana" pitchFamily="34" charset="0"/>
            </a:endParaRPr>
          </a:p>
          <a:p>
            <a:pPr algn="ctr"/>
            <a:r>
              <a:rPr lang="en-GB" altLang="en-US" sz="1200" i="1" dirty="0">
                <a:latin typeface="Verdana" pitchFamily="34" charset="0"/>
              </a:rPr>
              <a:t>Certificate of Energy Rating: </a:t>
            </a:r>
            <a:r>
              <a:rPr lang="en-GB" altLang="en-US" sz="1200" i="1" dirty="0" smtClean="0">
                <a:latin typeface="Verdana" pitchFamily="34" charset="0"/>
              </a:rPr>
              <a:t>‘</a:t>
            </a:r>
            <a:r>
              <a:rPr lang="en-GB" altLang="en-US" sz="1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</a:t>
            </a:r>
            <a:r>
              <a:rPr lang="en-GB" altLang="en-US" sz="1200" i="1" dirty="0" smtClean="0">
                <a:latin typeface="Verdana" pitchFamily="34" charset="0"/>
              </a:rPr>
              <a:t>’</a:t>
            </a:r>
            <a:endParaRPr lang="en-GB" altLang="en-US" sz="1200" i="1" dirty="0">
              <a:latin typeface="Verdana" pitchFamily="34" charset="0"/>
            </a:endParaRPr>
          </a:p>
          <a:p>
            <a:pPr algn="ctr"/>
            <a:r>
              <a:rPr lang="en-GB" altLang="en-US" sz="1200" i="1" dirty="0">
                <a:latin typeface="Verdana" pitchFamily="34" charset="0"/>
              </a:rPr>
              <a:t>Constructed Area: </a:t>
            </a:r>
            <a:r>
              <a:rPr lang="en-GB" altLang="en-US" sz="1200" i="1" dirty="0" smtClean="0">
                <a:latin typeface="Verdana" pitchFamily="34" charset="0"/>
              </a:rPr>
              <a:t>90sqm            </a:t>
            </a:r>
            <a:r>
              <a:rPr lang="en-GB" altLang="en-US" sz="1200" i="1" dirty="0">
                <a:latin typeface="Verdana" pitchFamily="34" charset="0"/>
              </a:rPr>
              <a:t>Terraced Area: </a:t>
            </a:r>
            <a:r>
              <a:rPr lang="en-GB" altLang="en-US" sz="1200" i="1" dirty="0" smtClean="0">
                <a:latin typeface="Verdana" pitchFamily="34" charset="0"/>
              </a:rPr>
              <a:t>7sqm</a:t>
            </a:r>
            <a:endParaRPr lang="en-GB" altLang="en-US" sz="1200" i="1" dirty="0">
              <a:latin typeface="Verdana" pitchFamily="34" charset="0"/>
            </a:endParaRPr>
          </a:p>
          <a:p>
            <a:pPr algn="ctr" eaLnBrk="0" hangingPunct="0"/>
            <a:r>
              <a:rPr lang="en-GB" altLang="en-US" sz="1200" i="1" dirty="0">
                <a:solidFill>
                  <a:srgbClr val="000000"/>
                </a:solidFill>
                <a:latin typeface="Verdana" pitchFamily="34" charset="0"/>
              </a:rPr>
              <a:t>Annual Condominium </a:t>
            </a:r>
            <a:r>
              <a:rPr lang="en-GB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2019: 1142€</a:t>
            </a:r>
            <a:r>
              <a:rPr lang="en-GB" altLang="en-US" sz="1200" i="1" dirty="0">
                <a:solidFill>
                  <a:srgbClr val="000000"/>
                </a:solidFill>
                <a:latin typeface="Verdana" pitchFamily="34" charset="0"/>
              </a:rPr>
              <a:t>uros</a:t>
            </a:r>
            <a:r>
              <a:rPr lang="en-GB" altLang="en-US" sz="1200" b="1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GB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for </a:t>
            </a:r>
            <a:r>
              <a:rPr lang="en-GB" altLang="en-US" sz="12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each</a:t>
            </a:r>
            <a:r>
              <a:rPr lang="en-GB" altLang="en-US" sz="1200" i="1" dirty="0" smtClean="0">
                <a:solidFill>
                  <a:srgbClr val="000000"/>
                </a:solidFill>
                <a:latin typeface="Verdana" pitchFamily="34" charset="0"/>
              </a:rPr>
              <a:t> share</a:t>
            </a:r>
            <a:endParaRPr lang="en-GB" altLang="en-US" sz="12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0" hangingPunct="0"/>
            <a:r>
              <a:rPr lang="en-US" altLang="en-US" b="1" dirty="0">
                <a:solidFill>
                  <a:srgbClr val="000000"/>
                </a:solidFill>
                <a:latin typeface="Verdana" pitchFamily="34" charset="0"/>
              </a:rPr>
              <a:t>PRICE: </a:t>
            </a:r>
            <a:r>
              <a:rPr lang="en-US" altLang="en-US" b="1" dirty="0" smtClean="0">
                <a:solidFill>
                  <a:srgbClr val="000000"/>
                </a:solidFill>
                <a:latin typeface="Verdana" pitchFamily="34" charset="0"/>
              </a:rPr>
              <a:t>68,000€ </a:t>
            </a:r>
            <a:r>
              <a:rPr lang="en-US" altLang="en-US" sz="1400" b="1" dirty="0" smtClean="0">
                <a:solidFill>
                  <a:srgbClr val="000000"/>
                </a:solidFill>
                <a:latin typeface="Verdana" pitchFamily="34" charset="0"/>
              </a:rPr>
              <a:t>for each share </a:t>
            </a:r>
          </a:p>
          <a:p>
            <a:pPr algn="ctr" eaLnBrk="0" hangingPunct="0"/>
            <a:r>
              <a:rPr lang="en-US" altLang="en-US" sz="1400" b="1" i="1" dirty="0" smtClean="0">
                <a:solidFill>
                  <a:srgbClr val="000000"/>
                </a:solidFill>
                <a:latin typeface="Verdana" pitchFamily="34" charset="0"/>
              </a:rPr>
              <a:t>(Sterling is acceptable) </a:t>
            </a:r>
            <a:endParaRPr lang="pt-PT" altLang="en-US" sz="1400" b="1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 dirty="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188913" y="9294813"/>
            <a:ext cx="6515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altLang="en-US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altLang="en-US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altLang="en-US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Apartado 1047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8401 – 908 Carvoeiro LGA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E-mail: camil6@world.net.pt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www.rochabravaproperty.com</a:t>
            </a:r>
            <a:r>
              <a:rPr lang="pt-PT" altLang="en-US" dirty="0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2054" name="AutoShape 10"/>
          <p:cNvSpPr>
            <a:spLocks noChangeArrowheads="1"/>
          </p:cNvSpPr>
          <p:nvPr/>
        </p:nvSpPr>
        <p:spPr bwMode="auto">
          <a:xfrm>
            <a:off x="116632" y="128464"/>
            <a:ext cx="6624736" cy="685145"/>
          </a:xfrm>
          <a:prstGeom prst="ribbon">
            <a:avLst>
              <a:gd name="adj1" fmla="val 24247"/>
              <a:gd name="adj2" fmla="val 72045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PT" altLang="en-US" sz="1400" b="1" dirty="0" smtClean="0">
                <a:latin typeface="Verdana" pitchFamily="34" charset="0"/>
              </a:rPr>
              <a:t>Quarter Share in a two </a:t>
            </a:r>
            <a:r>
              <a:rPr lang="pt-PT" altLang="en-US" sz="1400" b="1" dirty="0">
                <a:latin typeface="Verdana" pitchFamily="34" charset="0"/>
              </a:rPr>
              <a:t>bedroom </a:t>
            </a:r>
            <a:endParaRPr lang="pt-PT" altLang="en-US" sz="1400" b="1" dirty="0" smtClean="0">
              <a:latin typeface="Verdana" pitchFamily="34" charset="0"/>
            </a:endParaRPr>
          </a:p>
          <a:p>
            <a:pPr algn="ctr"/>
            <a:r>
              <a:rPr lang="pt-PT" altLang="en-US" sz="1400" b="1" dirty="0" smtClean="0">
                <a:latin typeface="Verdana" pitchFamily="34" charset="0"/>
              </a:rPr>
              <a:t>Town House located in Pestana Palm Gardens</a:t>
            </a:r>
            <a:endParaRPr lang="pt-PT" altLang="en-US" sz="1400" b="1" dirty="0">
              <a:latin typeface="Verdana" pitchFamily="34" charset="0"/>
            </a:endParaRPr>
          </a:p>
        </p:txBody>
      </p:sp>
      <p:pic>
        <p:nvPicPr>
          <p:cNvPr id="205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75" y="8963470"/>
            <a:ext cx="1512689" cy="33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Steve\Documents\1. Camil\Clients - In Transition\Franklin - Palm Gardens\Photos\Resized\IMG_2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704" y="920551"/>
            <a:ext cx="5328592" cy="3115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 dirty="0"/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342900" y="9294813"/>
            <a:ext cx="6515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altLang="en-US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altLang="en-US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altLang="en-US" sz="800" baseline="3000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Apartado 1047 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8401 – 908 Carvoeiro LGA 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E-mail: camil@world.net.pt 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www.carvoeiroatlantico.com 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>
                <a:solidFill>
                  <a:srgbClr val="808080"/>
                </a:solidFill>
                <a:latin typeface="Verdana" pitchFamily="34" charset="0"/>
              </a:rPr>
              <a:t> www.rochabravaproperty.com</a:t>
            </a:r>
            <a:r>
              <a:rPr lang="pt-PT" altLang="en-US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sp>
        <p:nvSpPr>
          <p:cNvPr id="3076" name="Text Box 21"/>
          <p:cNvSpPr txBox="1">
            <a:spLocks noChangeArrowheads="1"/>
          </p:cNvSpPr>
          <p:nvPr/>
        </p:nvSpPr>
        <p:spPr bwMode="auto">
          <a:xfrm>
            <a:off x="4797152" y="0"/>
            <a:ext cx="2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200" dirty="0">
                <a:latin typeface="Verdana" pitchFamily="34" charset="0"/>
              </a:rPr>
              <a:t> </a:t>
            </a:r>
            <a:r>
              <a:rPr lang="en-GB" altLang="en-US" sz="1000" b="1" dirty="0">
                <a:solidFill>
                  <a:srgbClr val="000000"/>
                </a:solidFill>
                <a:latin typeface="Verdana" pitchFamily="34" charset="0"/>
              </a:rPr>
              <a:t>Reference: </a:t>
            </a:r>
            <a:r>
              <a:rPr lang="en-GB" altLang="en-US" sz="1000" b="1" dirty="0" smtClean="0">
                <a:solidFill>
                  <a:srgbClr val="000000"/>
                </a:solidFill>
                <a:latin typeface="Verdana" pitchFamily="34" charset="0"/>
              </a:rPr>
              <a:t>CA</a:t>
            </a:r>
            <a:endParaRPr lang="en-US" altLang="en-US" sz="1000" dirty="0">
              <a:latin typeface="Verdana" pitchFamily="34" charset="0"/>
            </a:endParaRPr>
          </a:p>
        </p:txBody>
      </p:sp>
      <p:pic>
        <p:nvPicPr>
          <p:cNvPr id="3084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0" y="8897938"/>
            <a:ext cx="172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teve\Documents\1. Camil\Clients - Current\Franklin - Palm Gardens\Photos\Resized\IMG_2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656" y="272480"/>
            <a:ext cx="3024336" cy="1728192"/>
          </a:xfrm>
          <a:prstGeom prst="rect">
            <a:avLst/>
          </a:prstGeom>
          <a:noFill/>
        </p:spPr>
      </p:pic>
      <p:pic>
        <p:nvPicPr>
          <p:cNvPr id="1027" name="Picture 3" descr="C:\Users\Steve\Documents\1. Camil\Clients - Current\Franklin - Palm Gardens\Photos\Resized\IMG_2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5024" y="272480"/>
            <a:ext cx="2952328" cy="1728192"/>
          </a:xfrm>
          <a:prstGeom prst="rect">
            <a:avLst/>
          </a:prstGeom>
          <a:noFill/>
        </p:spPr>
      </p:pic>
      <p:pic>
        <p:nvPicPr>
          <p:cNvPr id="1028" name="Picture 4" descr="C:\Users\Steve\Documents\1. Camil\Clients - Current\Franklin - Palm Gardens\Photos\Resized\IMG_21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6" y="2144688"/>
            <a:ext cx="3024336" cy="1728192"/>
          </a:xfrm>
          <a:prstGeom prst="rect">
            <a:avLst/>
          </a:prstGeom>
          <a:noFill/>
        </p:spPr>
      </p:pic>
      <p:pic>
        <p:nvPicPr>
          <p:cNvPr id="1029" name="Picture 5" descr="C:\Users\Steve\Documents\1. Camil\Clients - Current\Franklin - Palm Gardens\Photos\Resized\IMG_20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5024" y="2144688"/>
            <a:ext cx="2952328" cy="1728192"/>
          </a:xfrm>
          <a:prstGeom prst="rect">
            <a:avLst/>
          </a:prstGeom>
          <a:noFill/>
        </p:spPr>
      </p:pic>
      <p:pic>
        <p:nvPicPr>
          <p:cNvPr id="1030" name="Picture 6" descr="C:\Users\Steve\Documents\1. Camil\Clients - Current\Franklin - Palm Gardens\Photos\Resized\IMG_21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8640" y="4448944"/>
            <a:ext cx="2304256" cy="1536171"/>
          </a:xfrm>
          <a:prstGeom prst="rect">
            <a:avLst/>
          </a:prstGeom>
          <a:noFill/>
        </p:spPr>
      </p:pic>
      <p:pic>
        <p:nvPicPr>
          <p:cNvPr id="1031" name="Picture 7" descr="C:\Users\Steve\Documents\1. Camil\Clients - Current\Franklin - Palm Gardens\Photos\Resized\IMG_21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01108" y="4448944"/>
            <a:ext cx="2268251" cy="1584176"/>
          </a:xfrm>
          <a:prstGeom prst="rect">
            <a:avLst/>
          </a:prstGeom>
          <a:noFill/>
        </p:spPr>
      </p:pic>
      <p:pic>
        <p:nvPicPr>
          <p:cNvPr id="1032" name="Picture 8" descr="C:\Users\Steve\Documents\1. Camil\Clients - Current\Franklin - Palm Gardens\Photos\Resized\IMG_20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36912" y="4088904"/>
            <a:ext cx="1656184" cy="2520280"/>
          </a:xfrm>
          <a:prstGeom prst="rect">
            <a:avLst/>
          </a:prstGeom>
          <a:noFill/>
        </p:spPr>
      </p:pic>
      <p:pic>
        <p:nvPicPr>
          <p:cNvPr id="1033" name="Picture 9" descr="C:\Users\Steve\Documents\1. Camil\Clients - Current\Franklin - Palm Gardens\Photos\Resized\IMG_214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16832" y="6825208"/>
            <a:ext cx="2952328" cy="1968219"/>
          </a:xfrm>
          <a:prstGeom prst="rect">
            <a:avLst/>
          </a:prstGeom>
          <a:noFill/>
        </p:spPr>
      </p:pic>
      <p:pic>
        <p:nvPicPr>
          <p:cNvPr id="1034" name="Picture 10" descr="C:\Users\Steve\Documents\1. Camil\Clients - Current\Franklin - Palm Gardens\Photos\Resized\IMG_214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8640" y="6465168"/>
            <a:ext cx="1632181" cy="2664296"/>
          </a:xfrm>
          <a:prstGeom prst="rect">
            <a:avLst/>
          </a:prstGeom>
          <a:noFill/>
        </p:spPr>
      </p:pic>
      <p:pic>
        <p:nvPicPr>
          <p:cNvPr id="1035" name="Picture 11" descr="C:\Users\Steve\Documents\1. Camil\Clients - Current\Franklin - Palm Gardens\Photos\Resized\IMG_4989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41168" y="6465168"/>
            <a:ext cx="1783330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0" y="0"/>
            <a:ext cx="6858000" cy="99060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altLang="en-US" dirty="0"/>
          </a:p>
        </p:txBody>
      </p:sp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4797152" y="0"/>
            <a:ext cx="2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200" dirty="0">
                <a:latin typeface="Verdana" pitchFamily="34" charset="0"/>
              </a:rPr>
              <a:t> </a:t>
            </a:r>
            <a:r>
              <a:rPr lang="en-GB" altLang="en-US" sz="1000" b="1" dirty="0">
                <a:solidFill>
                  <a:srgbClr val="000000"/>
                </a:solidFill>
                <a:latin typeface="Verdana" pitchFamily="34" charset="0"/>
              </a:rPr>
              <a:t>Reference: </a:t>
            </a:r>
            <a:r>
              <a:rPr lang="en-GB" altLang="en-US" sz="1000" b="1" dirty="0" smtClean="0">
                <a:solidFill>
                  <a:srgbClr val="000000"/>
                </a:solidFill>
                <a:latin typeface="Verdana" pitchFamily="34" charset="0"/>
              </a:rPr>
              <a:t>CA 270 B&amp;C</a:t>
            </a: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8913" y="9294813"/>
            <a:ext cx="65151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AMI Licença n.</a:t>
            </a:r>
            <a:r>
              <a:rPr lang="pt-PT" altLang="en-US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7319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APEMIP n.</a:t>
            </a:r>
            <a:r>
              <a:rPr lang="pt-PT" altLang="en-US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3731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Contribuinte n.</a:t>
            </a:r>
            <a:r>
              <a:rPr lang="pt-PT" altLang="en-US" sz="800" baseline="30000" dirty="0">
                <a:solidFill>
                  <a:srgbClr val="808080"/>
                </a:solidFill>
                <a:latin typeface="Verdana" pitchFamily="34" charset="0"/>
              </a:rPr>
              <a:t>o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507 757 912</a:t>
            </a:r>
          </a:p>
          <a:p>
            <a:pPr algn="ctr"/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Sala de Vendas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Rocha Brava Apartamentos Turísticos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Apartado 1047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8401 – 908 Carvoeiro LGA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ALGARVE</a:t>
            </a:r>
          </a:p>
          <a:p>
            <a:pPr algn="ctr"/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Tel: (00351) 282 359 533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E-mail: camil6@world.net.pt 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  <a:sym typeface="Wingdings 2" pitchFamily="18" charset="2"/>
              </a:rPr>
              <a:t></a:t>
            </a:r>
            <a:r>
              <a:rPr lang="pt-PT" altLang="en-US" sz="800" dirty="0">
                <a:solidFill>
                  <a:srgbClr val="808080"/>
                </a:solidFill>
                <a:latin typeface="Verdana" pitchFamily="34" charset="0"/>
              </a:rPr>
              <a:t> www.rochabravaproperty.com</a:t>
            </a:r>
            <a:r>
              <a:rPr lang="pt-PT" altLang="en-US" dirty="0">
                <a:solidFill>
                  <a:srgbClr val="808080"/>
                </a:solidFill>
                <a:latin typeface="Verdana" pitchFamily="34" charset="0"/>
              </a:rPr>
              <a:t>  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888" y="8913440"/>
            <a:ext cx="172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Steve\Documents\1. Camil\Clients - Current\Franklin - Palm Gardens\Photos\Resized\IMG_2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272480"/>
            <a:ext cx="3024336" cy="1800200"/>
          </a:xfrm>
          <a:prstGeom prst="rect">
            <a:avLst/>
          </a:prstGeom>
          <a:noFill/>
        </p:spPr>
      </p:pic>
      <p:pic>
        <p:nvPicPr>
          <p:cNvPr id="2052" name="Picture 4" descr="C:\Users\Steve\Documents\1. Camil\Clients - Current\Franklin - Palm Gardens\Photos\Resized\IMG_21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3016" y="272480"/>
            <a:ext cx="3024336" cy="1805947"/>
          </a:xfrm>
          <a:prstGeom prst="rect">
            <a:avLst/>
          </a:prstGeom>
          <a:noFill/>
        </p:spPr>
      </p:pic>
      <p:pic>
        <p:nvPicPr>
          <p:cNvPr id="2053" name="Picture 5" descr="C:\Users\Steve\Documents\1. Camil\Clients - Current\Franklin - Palm Gardens\Photos\Resized\IMG_2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2144688"/>
            <a:ext cx="3024336" cy="1872208"/>
          </a:xfrm>
          <a:prstGeom prst="rect">
            <a:avLst/>
          </a:prstGeom>
          <a:noFill/>
        </p:spPr>
      </p:pic>
      <p:pic>
        <p:nvPicPr>
          <p:cNvPr id="2054" name="Picture 6" descr="C:\Users\Steve\Documents\1. Camil\Clients - Current\Franklin - Palm Gardens\Photos\Resized\IMG_496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3016" y="2144688"/>
            <a:ext cx="3024336" cy="1872208"/>
          </a:xfrm>
          <a:prstGeom prst="rect">
            <a:avLst/>
          </a:prstGeom>
          <a:noFill/>
        </p:spPr>
      </p:pic>
      <p:pic>
        <p:nvPicPr>
          <p:cNvPr id="2055" name="Picture 7" descr="C:\Users\Steve\Documents\1. Camil\Clients - Current\Franklin - Palm Gardens\Photos\Resized\IMG_21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656" y="4088904"/>
            <a:ext cx="3024336" cy="1800200"/>
          </a:xfrm>
          <a:prstGeom prst="rect">
            <a:avLst/>
          </a:prstGeom>
          <a:noFill/>
        </p:spPr>
      </p:pic>
      <p:pic>
        <p:nvPicPr>
          <p:cNvPr id="2056" name="Picture 8" descr="C:\Users\Steve\Documents\1. Camil\Clients - Current\Franklin - Palm Gardens\Photos\Resized\IMG_215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3016" y="4088904"/>
            <a:ext cx="3024336" cy="1800200"/>
          </a:xfrm>
          <a:prstGeom prst="rect">
            <a:avLst/>
          </a:prstGeom>
          <a:noFill/>
        </p:spPr>
      </p:pic>
      <p:pic>
        <p:nvPicPr>
          <p:cNvPr id="2057" name="Picture 9" descr="C:\Users\Steve\Documents\1. Camil\Clients - Current\Franklin - Palm Gardens\Photos\Resized\IMG_21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656" y="6105128"/>
            <a:ext cx="4032448" cy="2736304"/>
          </a:xfrm>
          <a:prstGeom prst="rect">
            <a:avLst/>
          </a:prstGeom>
          <a:noFill/>
        </p:spPr>
      </p:pic>
      <p:pic>
        <p:nvPicPr>
          <p:cNvPr id="2058" name="Picture 10" descr="C:\Users\Steve\Documents\1. Camil\Clients - Current\Franklin - Palm Gardens\Photos\Resized\IMG_48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09120" y="5961112"/>
            <a:ext cx="2081052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324</Words>
  <Application>Microsoft Office PowerPoint</Application>
  <PresentationFormat>A4 Paper (210x297 mm)</PresentationFormat>
  <Paragraphs>39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Jenny Dackombe</dc:creator>
  <cp:lastModifiedBy>Steve</cp:lastModifiedBy>
  <cp:revision>80</cp:revision>
  <dcterms:created xsi:type="dcterms:W3CDTF">2008-02-20T10:24:34Z</dcterms:created>
  <dcterms:modified xsi:type="dcterms:W3CDTF">2020-09-17T12:07:10Z</dcterms:modified>
</cp:coreProperties>
</file>