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6858000" cy="9906000" type="A4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2502" y="27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P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41550" y="685800"/>
            <a:ext cx="23749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13B952-F2C3-4609-B1AB-D04E400D8942}" type="slidenum">
              <a:rPr lang="pt-PT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95722-657A-4CAA-BFE3-B34F7C6C8349}" type="slidenum">
              <a:rPr lang="pt-PT"/>
              <a:pPr/>
              <a:t>1</a:t>
            </a:fld>
            <a:endParaRPr lang="pt-PT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6E2A7-8B40-4994-83FF-710F9B1D0FAA}" type="slidenum">
              <a:rPr lang="pt-PT"/>
              <a:pPr/>
              <a:t>2</a:t>
            </a:fld>
            <a:endParaRPr lang="pt-PT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49AFF-5E00-497C-A130-E32DC04A98E8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94230-9B3F-4D6B-8438-A3C8CE9D81E3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5B0F2-03E9-4DE2-87B2-535665CE343D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BC0C4-B6B4-4452-892B-BEA8643EDEEA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04636-FE60-41D9-B1A6-176D0CC93121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8FCBF-CC66-4234-BCA7-7C284CAD2D2C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CB54A-C883-4132-85C1-7AE4A42A1998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6FBD1-7C71-4698-8BEB-9EC1ABEAC14A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E0E56-FC79-4840-8D8D-230830A76EF8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C4C57-5219-42F2-8DDB-8A25CB6AFEB6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1CB60-0C01-43C7-BCC8-D3CE091CC971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A582AC-8A87-4FF9-B0E3-F39E117518AC}" type="slidenum">
              <a:rPr lang="pt-PT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60648" y="4088904"/>
            <a:ext cx="626469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latin typeface="Verdana" pitchFamily="34" charset="0"/>
              </a:rPr>
              <a:t> 					</a:t>
            </a:r>
            <a:r>
              <a:rPr lang="en-US" sz="1200" dirty="0" smtClean="0">
                <a:latin typeface="Verdana" pitchFamily="34" charset="0"/>
              </a:rPr>
              <a:t>   </a:t>
            </a:r>
            <a:r>
              <a:rPr lang="en-GB" sz="1000" b="1" dirty="0" smtClean="0">
                <a:solidFill>
                  <a:srgbClr val="000000"/>
                </a:solidFill>
                <a:latin typeface="Verdana" pitchFamily="34" charset="0"/>
              </a:rPr>
              <a:t>Reference</a:t>
            </a:r>
            <a:r>
              <a:rPr lang="en-GB" sz="1000" b="1" dirty="0">
                <a:solidFill>
                  <a:srgbClr val="000000"/>
                </a:solidFill>
                <a:latin typeface="Verdana" pitchFamily="34" charset="0"/>
              </a:rPr>
              <a:t>: OR </a:t>
            </a:r>
            <a:r>
              <a:rPr lang="en-GB" sz="1000" b="1" dirty="0" smtClean="0">
                <a:solidFill>
                  <a:srgbClr val="000000"/>
                </a:solidFill>
                <a:latin typeface="Verdana" pitchFamily="34" charset="0"/>
              </a:rPr>
              <a:t>331</a:t>
            </a:r>
            <a:endParaRPr lang="en-GB" sz="1200" dirty="0">
              <a:latin typeface="Verdana" pitchFamily="34" charset="0"/>
            </a:endParaRPr>
          </a:p>
          <a:p>
            <a:pPr algn="ctr"/>
            <a:r>
              <a:rPr lang="en-GB" sz="1200" dirty="0" smtClean="0">
                <a:latin typeface="Verdana" pitchFamily="34" charset="0"/>
              </a:rPr>
              <a:t>One bedroom apartment located </a:t>
            </a:r>
            <a:r>
              <a:rPr lang="en-GB" sz="1200" dirty="0" smtClean="0">
                <a:latin typeface="Verdana" pitchFamily="34" charset="0"/>
              </a:rPr>
              <a:t>in </a:t>
            </a:r>
            <a:r>
              <a:rPr lang="en-GB" sz="1200" dirty="0" smtClean="0">
                <a:latin typeface="Verdana" pitchFamily="34" charset="0"/>
              </a:rPr>
              <a:t>Country Village </a:t>
            </a:r>
          </a:p>
          <a:p>
            <a:pPr algn="ctr"/>
            <a:r>
              <a:rPr lang="en-GB" sz="1200" dirty="0" smtClean="0">
                <a:latin typeface="Verdana" pitchFamily="34" charset="0"/>
              </a:rPr>
              <a:t>with a view to the swimming pool.</a:t>
            </a:r>
          </a:p>
          <a:p>
            <a:pPr algn="ctr"/>
            <a:r>
              <a:rPr lang="en-GB" sz="1200" dirty="0" smtClean="0">
                <a:latin typeface="Verdana" pitchFamily="34" charset="0"/>
              </a:rPr>
              <a:t>Lounge </a:t>
            </a:r>
            <a:r>
              <a:rPr lang="en-GB" sz="1200" dirty="0">
                <a:latin typeface="Verdana" pitchFamily="34" charset="0"/>
              </a:rPr>
              <a:t>/ dining area </a:t>
            </a:r>
            <a:r>
              <a:rPr lang="en-GB" sz="1200" dirty="0" smtClean="0">
                <a:latin typeface="Verdana" pitchFamily="34" charset="0"/>
              </a:rPr>
              <a:t>with air conditioning </a:t>
            </a:r>
          </a:p>
          <a:p>
            <a:pPr algn="ctr"/>
            <a:r>
              <a:rPr lang="en-GB" sz="1200" dirty="0" smtClean="0">
                <a:latin typeface="Verdana" pitchFamily="34" charset="0"/>
              </a:rPr>
              <a:t>and patio doors onto large balcony.</a:t>
            </a:r>
            <a:endParaRPr lang="en-GB" sz="1200" dirty="0">
              <a:latin typeface="Verdana" pitchFamily="34" charset="0"/>
            </a:endParaRPr>
          </a:p>
          <a:p>
            <a:pPr algn="ctr"/>
            <a:r>
              <a:rPr lang="en-GB" sz="1200" dirty="0" smtClean="0">
                <a:latin typeface="Verdana" pitchFamily="34" charset="0"/>
              </a:rPr>
              <a:t>Double bedroom </a:t>
            </a:r>
            <a:r>
              <a:rPr lang="en-GB" sz="1200" dirty="0">
                <a:latin typeface="Verdana" pitchFamily="34" charset="0"/>
              </a:rPr>
              <a:t>with fitted </a:t>
            </a:r>
            <a:r>
              <a:rPr lang="en-GB" sz="1200" dirty="0" smtClean="0">
                <a:latin typeface="Verdana" pitchFamily="34" charset="0"/>
              </a:rPr>
              <a:t>wardrobe and air conditioning.</a:t>
            </a:r>
            <a:endParaRPr lang="en-GB" sz="1200" dirty="0">
              <a:latin typeface="Verdana" pitchFamily="34" charset="0"/>
            </a:endParaRPr>
          </a:p>
          <a:p>
            <a:pPr algn="ctr"/>
            <a:r>
              <a:rPr lang="en-GB" sz="1200" dirty="0" smtClean="0">
                <a:latin typeface="Verdana" pitchFamily="34" charset="0"/>
              </a:rPr>
              <a:t>Refurbished bathroom. </a:t>
            </a:r>
            <a:endParaRPr lang="en-GB" sz="1200" dirty="0">
              <a:latin typeface="Verdana" pitchFamily="34" charset="0"/>
            </a:endParaRPr>
          </a:p>
          <a:p>
            <a:pPr algn="ctr"/>
            <a:r>
              <a:rPr lang="en-GB" sz="1200" dirty="0" smtClean="0">
                <a:latin typeface="Verdana" pitchFamily="34" charset="0"/>
              </a:rPr>
              <a:t>Refurbished Kitchen.                               </a:t>
            </a:r>
            <a:r>
              <a:rPr lang="en-GB" sz="1200" dirty="0">
                <a:latin typeface="Verdana" pitchFamily="34" charset="0"/>
              </a:rPr>
              <a:t>Fully furnished</a:t>
            </a:r>
            <a:r>
              <a:rPr lang="en-GB" sz="1200" dirty="0" smtClean="0">
                <a:latin typeface="Verdana" pitchFamily="34" charset="0"/>
              </a:rPr>
              <a:t>.</a:t>
            </a:r>
          </a:p>
          <a:p>
            <a:pPr algn="ctr"/>
            <a:endParaRPr lang="en-GB" sz="1200" dirty="0">
              <a:latin typeface="Verdana" pitchFamily="34" charset="0"/>
            </a:endParaRPr>
          </a:p>
          <a:p>
            <a:pPr algn="ctr"/>
            <a:r>
              <a:rPr lang="en-GB" sz="1200" i="1" dirty="0">
                <a:latin typeface="Verdana" pitchFamily="34" charset="0"/>
              </a:rPr>
              <a:t>Certificate of Energy rating: </a:t>
            </a:r>
            <a:r>
              <a:rPr lang="en-GB" sz="1200" i="1" dirty="0" smtClean="0">
                <a:latin typeface="Verdana" pitchFamily="34" charset="0"/>
              </a:rPr>
              <a:t>‘D’</a:t>
            </a:r>
            <a:endParaRPr lang="en-GB" sz="1200" i="1" dirty="0">
              <a:latin typeface="Verdana" pitchFamily="34" charset="0"/>
            </a:endParaRPr>
          </a:p>
          <a:p>
            <a:pPr algn="ctr"/>
            <a:r>
              <a:rPr lang="en-GB" sz="1200" i="1" dirty="0">
                <a:latin typeface="Verdana" pitchFamily="34" charset="0"/>
              </a:rPr>
              <a:t>Constructed Area:  </a:t>
            </a:r>
            <a:r>
              <a:rPr lang="en-GB" sz="1200" i="1" dirty="0" smtClean="0">
                <a:latin typeface="Verdana" pitchFamily="34" charset="0"/>
              </a:rPr>
              <a:t>65 </a:t>
            </a:r>
            <a:r>
              <a:rPr lang="en-GB" sz="1200" i="1" dirty="0" err="1">
                <a:latin typeface="Verdana" pitchFamily="34" charset="0"/>
              </a:rPr>
              <a:t>sqm</a:t>
            </a:r>
            <a:r>
              <a:rPr lang="en-GB" sz="1200" i="1" dirty="0">
                <a:latin typeface="Verdana" pitchFamily="34" charset="0"/>
              </a:rPr>
              <a:t>            Terraced Area:   </a:t>
            </a:r>
            <a:r>
              <a:rPr lang="en-GB" sz="1200" i="1" dirty="0" smtClean="0">
                <a:latin typeface="Verdana" pitchFamily="34" charset="0"/>
              </a:rPr>
              <a:t>15 </a:t>
            </a:r>
            <a:r>
              <a:rPr lang="en-GB" sz="1200" i="1" dirty="0" err="1">
                <a:latin typeface="Verdana" pitchFamily="34" charset="0"/>
              </a:rPr>
              <a:t>sqm</a:t>
            </a:r>
            <a:r>
              <a:rPr lang="en-GB" sz="1200" i="1" dirty="0">
                <a:latin typeface="Verdana" pitchFamily="34" charset="0"/>
              </a:rPr>
              <a:t> </a:t>
            </a:r>
            <a:endParaRPr lang="en-US" sz="1200" dirty="0">
              <a:latin typeface="Verdana" pitchFamily="34" charset="0"/>
            </a:endParaRPr>
          </a:p>
          <a:p>
            <a:pPr algn="ctr" eaLnBrk="0" hangingPunct="0"/>
            <a:r>
              <a:rPr lang="en-GB" sz="1200" i="1" dirty="0">
                <a:solidFill>
                  <a:srgbClr val="000000"/>
                </a:solidFill>
                <a:latin typeface="Verdana" pitchFamily="34" charset="0"/>
              </a:rPr>
              <a:t>Annual Condominium </a:t>
            </a:r>
            <a:r>
              <a:rPr lang="en-GB" sz="1200" i="1" dirty="0" smtClean="0">
                <a:solidFill>
                  <a:srgbClr val="000000"/>
                </a:solidFill>
                <a:latin typeface="Verdana" pitchFamily="34" charset="0"/>
              </a:rPr>
              <a:t>2019:  1,545 </a:t>
            </a:r>
            <a:r>
              <a:rPr lang="en-GB" sz="1200" i="1" dirty="0">
                <a:solidFill>
                  <a:srgbClr val="000000"/>
                </a:solidFill>
                <a:latin typeface="Verdana" pitchFamily="34" charset="0"/>
              </a:rPr>
              <a:t>€</a:t>
            </a:r>
            <a:r>
              <a:rPr lang="en-GB" sz="1200" i="1" dirty="0" err="1">
                <a:solidFill>
                  <a:srgbClr val="000000"/>
                </a:solidFill>
                <a:latin typeface="Verdana" pitchFamily="34" charset="0"/>
              </a:rPr>
              <a:t>uros</a:t>
            </a:r>
            <a:r>
              <a:rPr lang="en-GB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GB" sz="1200" b="1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PREÇO / PRICE:</a:t>
            </a:r>
            <a:r>
              <a:rPr lang="en-GB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Verdana" pitchFamily="34" charset="0"/>
              </a:rPr>
              <a:t>140,000€</a:t>
            </a:r>
            <a:endParaRPr lang="pt-PT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88913" y="9294813"/>
            <a:ext cx="65151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AMI Licença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7319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APEMIP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3731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Contribuinte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507 757 912</a:t>
            </a:r>
          </a:p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Sala de Vendas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Rocha Brava Apartamentos Turísticos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Apartado 1047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8401 – 908 Carvoeiro LGA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ALGARVE</a:t>
            </a:r>
          </a:p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Tel: (00351) 282 359 533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E-mail: camil6@world.net.pt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 www.rochabravaproperty.com</a:t>
            </a:r>
            <a:r>
              <a:rPr lang="pt-PT">
                <a:solidFill>
                  <a:srgbClr val="808080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15888" y="128589"/>
            <a:ext cx="6626225" cy="663952"/>
          </a:xfrm>
          <a:prstGeom prst="ribbon">
            <a:avLst>
              <a:gd name="adj1" fmla="val 12500"/>
              <a:gd name="adj2" fmla="val 63416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PT" sz="1600" dirty="0" smtClean="0">
                <a:latin typeface="Verdana" pitchFamily="34" charset="0"/>
              </a:rPr>
              <a:t>One </a:t>
            </a:r>
            <a:r>
              <a:rPr lang="pt-PT" sz="1600" dirty="0">
                <a:latin typeface="Verdana" pitchFamily="34" charset="0"/>
              </a:rPr>
              <a:t>bedroom </a:t>
            </a:r>
            <a:r>
              <a:rPr lang="pt-PT" sz="1600" dirty="0" smtClean="0">
                <a:latin typeface="Verdana" pitchFamily="34" charset="0"/>
              </a:rPr>
              <a:t>first floor apartment located </a:t>
            </a:r>
            <a:r>
              <a:rPr lang="pt-PT" sz="1600" dirty="0" smtClean="0">
                <a:latin typeface="Verdana" pitchFamily="34" charset="0"/>
              </a:rPr>
              <a:t>in </a:t>
            </a:r>
            <a:r>
              <a:rPr lang="pt-PT" sz="1600" dirty="0" smtClean="0">
                <a:latin typeface="Verdana" pitchFamily="34" charset="0"/>
              </a:rPr>
              <a:t>Country Village area</a:t>
            </a:r>
          </a:p>
        </p:txBody>
      </p:sp>
      <p:pic>
        <p:nvPicPr>
          <p:cNvPr id="1027" name="Picture 3" descr="C:\Users\Steve\Pictures\Carvoeiro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880" y="8841432"/>
            <a:ext cx="2088232" cy="465586"/>
          </a:xfrm>
          <a:prstGeom prst="rect">
            <a:avLst/>
          </a:prstGeom>
          <a:noFill/>
        </p:spPr>
      </p:pic>
      <p:pic>
        <p:nvPicPr>
          <p:cNvPr id="2" name="Picture 2" descr="C:\Users\Steve\Documents\2. Rocha Brava\Properties - In Transition\511b - Apt\Photos\Resized\IMG_2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12" y="920552"/>
            <a:ext cx="5184576" cy="3184811"/>
          </a:xfrm>
          <a:prstGeom prst="rect">
            <a:avLst/>
          </a:prstGeom>
          <a:noFill/>
        </p:spPr>
      </p:pic>
      <p:pic>
        <p:nvPicPr>
          <p:cNvPr id="3" name="Picture 3" descr="C:\Users\Steve\Documents\2. Rocha Brava\Properties - In Transition\511b - Apt\Photos\Resized\IMG_2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640" y="6681192"/>
            <a:ext cx="3312368" cy="2160240"/>
          </a:xfrm>
          <a:prstGeom prst="rect">
            <a:avLst/>
          </a:prstGeom>
          <a:noFill/>
        </p:spPr>
      </p:pic>
      <p:pic>
        <p:nvPicPr>
          <p:cNvPr id="1028" name="Picture 4" descr="C:\Users\Steve\Documents\2. Rocha Brava\Properties - In Transition\511b - Apt\Photos\Resized\IMG_20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5024" y="6681192"/>
            <a:ext cx="302433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157788" y="0"/>
            <a:ext cx="18716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latin typeface="Verdana" pitchFamily="34" charset="0"/>
              </a:rPr>
              <a:t>  </a:t>
            </a:r>
            <a:r>
              <a:rPr lang="en-GB" sz="1000" b="1" dirty="0">
                <a:solidFill>
                  <a:srgbClr val="000000"/>
                </a:solidFill>
                <a:latin typeface="Verdana" pitchFamily="34" charset="0"/>
              </a:rPr>
              <a:t>Reference: OR </a:t>
            </a:r>
            <a:r>
              <a:rPr lang="en-GB" sz="1000" b="1" dirty="0" smtClean="0">
                <a:solidFill>
                  <a:srgbClr val="000000"/>
                </a:solidFill>
                <a:latin typeface="Verdana" pitchFamily="34" charset="0"/>
              </a:rPr>
              <a:t>331</a:t>
            </a:r>
            <a:endParaRPr lang="en-GB" sz="1000" b="1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GB" sz="10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88913" y="9294813"/>
            <a:ext cx="65151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AMI Licença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7319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APEMIP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3731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Contribuinte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507 757 912</a:t>
            </a:r>
          </a:p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Sala de Vendas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Rocha Brava Apartamentos Turísticos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Apartado 1047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8401 – 908 Carvoeiro LGA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ALGARVE</a:t>
            </a:r>
          </a:p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Tel: (00351) 282 359 533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E-mail: camil@world.net.pt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www.rochabravaproperty.com</a:t>
            </a:r>
            <a:r>
              <a:rPr lang="pt-PT">
                <a:solidFill>
                  <a:srgbClr val="808080"/>
                </a:solidFill>
                <a:latin typeface="Verdana" pitchFamily="34" charset="0"/>
              </a:rPr>
              <a:t>  </a:t>
            </a:r>
          </a:p>
        </p:txBody>
      </p:sp>
      <p:pic>
        <p:nvPicPr>
          <p:cNvPr id="2053" name="Picture 5" descr="C:\Users\Steve\Pictures\Carvoeiro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888" y="8892595"/>
            <a:ext cx="1872208" cy="432330"/>
          </a:xfrm>
          <a:prstGeom prst="rect">
            <a:avLst/>
          </a:prstGeom>
          <a:noFill/>
        </p:spPr>
      </p:pic>
      <p:pic>
        <p:nvPicPr>
          <p:cNvPr id="2" name="Picture 2" descr="C:\Users\Steve\Documents\2. Rocha Brava\Properties - In Transition\511b - Apt\Photos\Resized\IMG_2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272480"/>
            <a:ext cx="3168352" cy="2088232"/>
          </a:xfrm>
          <a:prstGeom prst="rect">
            <a:avLst/>
          </a:prstGeom>
          <a:noFill/>
        </p:spPr>
      </p:pic>
      <p:pic>
        <p:nvPicPr>
          <p:cNvPr id="3" name="Picture 3" descr="C:\Users\Steve\Documents\2. Rocha Brava\Properties - In Transition\511b - Apt\Photos\Resized\IMG_20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1008" y="272480"/>
            <a:ext cx="3168352" cy="2088232"/>
          </a:xfrm>
          <a:prstGeom prst="rect">
            <a:avLst/>
          </a:prstGeom>
          <a:noFill/>
        </p:spPr>
      </p:pic>
      <p:pic>
        <p:nvPicPr>
          <p:cNvPr id="5" name="Picture 5" descr="C:\Users\Steve\Documents\2. Rocha Brava\Properties - In Transition\511b - Apt\Photos\Resized\IMG_20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2504728"/>
            <a:ext cx="3168352" cy="2112235"/>
          </a:xfrm>
          <a:prstGeom prst="rect">
            <a:avLst/>
          </a:prstGeom>
          <a:noFill/>
        </p:spPr>
      </p:pic>
      <p:pic>
        <p:nvPicPr>
          <p:cNvPr id="2055" name="Picture 7" descr="C:\Users\Steve\Documents\2. Rocha Brava\Properties - In Transition\511b - Apt\Photos\Resized\IMG_20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1008" y="2504728"/>
            <a:ext cx="3168352" cy="2109614"/>
          </a:xfrm>
          <a:prstGeom prst="rect">
            <a:avLst/>
          </a:prstGeom>
          <a:noFill/>
        </p:spPr>
      </p:pic>
      <p:pic>
        <p:nvPicPr>
          <p:cNvPr id="2056" name="Picture 8" descr="C:\Users\Steve\Documents\2. Rocha Brava\Properties - In Transition\511b - Apt\Photos\Resized\IMG_20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8640" y="4736976"/>
            <a:ext cx="1584175" cy="2736304"/>
          </a:xfrm>
          <a:prstGeom prst="rect">
            <a:avLst/>
          </a:prstGeom>
          <a:noFill/>
        </p:spPr>
      </p:pic>
      <p:pic>
        <p:nvPicPr>
          <p:cNvPr id="2057" name="Picture 9" descr="C:\Users\Steve\Documents\2. Rocha Brava\Properties - In Transition\511b - Apt\Photos\Resized\IMG_208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44824" y="4736976"/>
            <a:ext cx="1512168" cy="2736304"/>
          </a:xfrm>
          <a:prstGeom prst="rect">
            <a:avLst/>
          </a:prstGeom>
          <a:noFill/>
        </p:spPr>
      </p:pic>
      <p:pic>
        <p:nvPicPr>
          <p:cNvPr id="2058" name="Picture 10" descr="C:\Users\Steve\Documents\2. Rocha Brava\Properties - In Transition\511b - Apt\Photos\Resized\IMG_207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4736976"/>
            <a:ext cx="1584176" cy="2736304"/>
          </a:xfrm>
          <a:prstGeom prst="rect">
            <a:avLst/>
          </a:prstGeom>
          <a:noFill/>
        </p:spPr>
      </p:pic>
      <p:pic>
        <p:nvPicPr>
          <p:cNvPr id="2059" name="Picture 11" descr="C:\Users\Steve\Documents\2. Rocha Brava\Properties - In Transition\511b - Apt\Photos\Resized\IMG_207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85184" y="4736976"/>
            <a:ext cx="1563555" cy="2736304"/>
          </a:xfrm>
          <a:prstGeom prst="rect">
            <a:avLst/>
          </a:prstGeom>
          <a:noFill/>
        </p:spPr>
      </p:pic>
      <p:pic>
        <p:nvPicPr>
          <p:cNvPr id="2060" name="Picture 12" descr="C:\Users\Steve\Documents\2. Rocha Brava\Properties - In Transition\511b - Apt\Photos\Resized\IMG_209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8640" y="7545288"/>
            <a:ext cx="2448272" cy="1440160"/>
          </a:xfrm>
          <a:prstGeom prst="rect">
            <a:avLst/>
          </a:prstGeom>
          <a:noFill/>
        </p:spPr>
      </p:pic>
      <p:pic>
        <p:nvPicPr>
          <p:cNvPr id="2061" name="Picture 13" descr="C:\Users\Steve\Documents\2. Rocha Brava\Properties - In Transition\511b - Apt\Photos\Resized\IMG_21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93096" y="7545288"/>
            <a:ext cx="2376264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113</Words>
  <Application>Microsoft Office PowerPoint</Application>
  <PresentationFormat>A4 Paper (210x297 mm)</PresentationFormat>
  <Paragraphs>24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Dackombe</dc:creator>
  <cp:lastModifiedBy>Steve</cp:lastModifiedBy>
  <cp:revision>91</cp:revision>
  <dcterms:created xsi:type="dcterms:W3CDTF">2008-02-20T10:24:34Z</dcterms:created>
  <dcterms:modified xsi:type="dcterms:W3CDTF">2019-06-11T12:14:53Z</dcterms:modified>
</cp:coreProperties>
</file>